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1" r:id="rId4"/>
    <p:sldId id="259" r:id="rId5"/>
    <p:sldId id="263" r:id="rId6"/>
    <p:sldId id="262" r:id="rId7"/>
    <p:sldId id="265" r:id="rId8"/>
    <p:sldId id="269" r:id="rId9"/>
    <p:sldId id="266" r:id="rId10"/>
    <p:sldId id="268" r:id="rId11"/>
    <p:sldId id="270" r:id="rId12"/>
    <p:sldId id="260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976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DBCF0-05FC-2B42-BBF3-63FAEB8A17FC}" type="datetimeFigureOut">
              <a:rPr lang="en-US" smtClean="0"/>
              <a:t>16. 5. 6.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715CD-D052-5A43-B32D-D735BB5F6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09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대한 Regular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대한 Regular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대한 Regular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대한 Regular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대한 Regular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인 가구가 늘어나고 있는 현재 현대인들은 외로움을 많이 느끼고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 끝나고 집에 돌아오면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아무도 반겨주지 않는다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수업이 끝나고 집에 돌아오면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혼자 있는 시간이 많다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진정한 </a:t>
            </a:r>
            <a:r>
              <a:rPr lang="en-US" altLang="ko-KR" dirty="0" smtClean="0"/>
              <a:t>Well-being</a:t>
            </a:r>
            <a:r>
              <a:rPr lang="ko-KR" altLang="en-US" dirty="0" smtClean="0"/>
              <a:t>을 위해선 건강한 관계맺음을 하는 것이 중요하다</a:t>
            </a:r>
            <a:endParaRPr lang="en-US" altLang="ko-KR" dirty="0" smtClean="0"/>
          </a:p>
          <a:p>
            <a:endParaRPr lang="en-US" dirty="0" smtClean="0"/>
          </a:p>
          <a:p>
            <a:r>
              <a:rPr lang="ko-KR" altLang="en-US" dirty="0" smtClean="0"/>
              <a:t>누구에게나 어린 시절 인형과 함께 </a:t>
            </a:r>
            <a:endParaRPr lang="en-US" altLang="ko-KR" dirty="0" smtClean="0"/>
          </a:p>
          <a:p>
            <a:r>
              <a:rPr lang="ko-KR" altLang="en-US" dirty="0" smtClean="0"/>
              <a:t>놀던 즐거운 기억이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그런 인형에게 움직임과 반응을 </a:t>
            </a:r>
            <a:endParaRPr lang="en-US" altLang="ko-KR" dirty="0" smtClean="0"/>
          </a:p>
          <a:p>
            <a:r>
              <a:rPr lang="ko-KR" altLang="en-US" dirty="0" smtClean="0"/>
              <a:t>주어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인형과의 상호작용을 가능케</a:t>
            </a:r>
            <a:endParaRPr lang="en-US" altLang="ko-KR" dirty="0" smtClean="0"/>
          </a:p>
          <a:p>
            <a:r>
              <a:rPr lang="ko-KR" altLang="en-US" dirty="0" smtClean="0"/>
              <a:t>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715CD-D052-5A43-B32D-D735BB5F62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5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kern="1200" dirty="0" smtClean="0"/>
              <a:t>쓸쓸히 집에 들어오는데</a:t>
            </a:r>
            <a:r>
              <a:rPr lang="en-US" altLang="ko-KR" kern="1200" dirty="0" smtClean="0"/>
              <a:t>, “</a:t>
            </a:r>
            <a:r>
              <a:rPr lang="ko-KR" altLang="en-US" kern="1200" dirty="0" smtClean="0"/>
              <a:t>잘 다녀왔어</a:t>
            </a:r>
            <a:r>
              <a:rPr lang="en-US" altLang="ko-KR" kern="1200" dirty="0" smtClean="0"/>
              <a:t>”</a:t>
            </a:r>
            <a:r>
              <a:rPr lang="ko-KR" altLang="en-US" kern="1200" dirty="0" smtClean="0"/>
              <a:t>하는 인사가</a:t>
            </a:r>
            <a:endParaRPr lang="en-US" altLang="ko-KR" kern="1200" dirty="0" smtClean="0"/>
          </a:p>
          <a:p>
            <a:r>
              <a:rPr lang="ko-KR" altLang="en-US" kern="1200" dirty="0" smtClean="0"/>
              <a:t>들려온다</a:t>
            </a:r>
            <a:r>
              <a:rPr lang="en-US" altLang="ko-KR" kern="1200" dirty="0" smtClean="0"/>
              <a:t>.  </a:t>
            </a:r>
            <a:r>
              <a:rPr lang="ko-KR" altLang="en-US" kern="1200" dirty="0" smtClean="0"/>
              <a:t>나의 행동과 외부환경에 반응을 해주는 </a:t>
            </a:r>
            <a:endParaRPr lang="en-US" altLang="ko-KR" kern="1200" dirty="0" smtClean="0"/>
          </a:p>
          <a:p>
            <a:r>
              <a:rPr lang="ko-KR" altLang="en-US" kern="1200" dirty="0" smtClean="0"/>
              <a:t>인형과 즐거운 시간을 보내며 더 이상 외롭지 않았다</a:t>
            </a:r>
            <a:r>
              <a:rPr lang="en-US" altLang="ko-KR" kern="1200" dirty="0" smtClean="0"/>
              <a:t>.</a:t>
            </a:r>
            <a:endParaRPr lang="ko-KR" altLang="en-US" kern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715CD-D052-5A43-B32D-D735BB5F62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1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kern="1200" dirty="0" smtClean="0"/>
              <a:t>쓸쓸히 집에 들어오는데</a:t>
            </a:r>
            <a:r>
              <a:rPr lang="en-US" altLang="ko-KR" kern="1200" dirty="0" smtClean="0"/>
              <a:t>, “</a:t>
            </a:r>
            <a:r>
              <a:rPr lang="ko-KR" altLang="en-US" kern="1200" dirty="0" smtClean="0"/>
              <a:t>잘 다녀왔어</a:t>
            </a:r>
            <a:r>
              <a:rPr lang="en-US" altLang="ko-KR" kern="1200" dirty="0" smtClean="0"/>
              <a:t>”</a:t>
            </a:r>
            <a:r>
              <a:rPr lang="ko-KR" altLang="en-US" kern="1200" dirty="0" smtClean="0"/>
              <a:t>하는 인사가</a:t>
            </a:r>
            <a:endParaRPr lang="en-US" altLang="ko-KR" kern="1200" dirty="0" smtClean="0"/>
          </a:p>
          <a:p>
            <a:r>
              <a:rPr lang="ko-KR" altLang="en-US" kern="1200" dirty="0" smtClean="0"/>
              <a:t>들려온다</a:t>
            </a:r>
            <a:r>
              <a:rPr lang="en-US" altLang="ko-KR" kern="1200" dirty="0" smtClean="0"/>
              <a:t>.  </a:t>
            </a:r>
            <a:r>
              <a:rPr lang="ko-KR" altLang="en-US" kern="1200" dirty="0" smtClean="0"/>
              <a:t>나의 행동과 외부환경에 반응을 해주는 </a:t>
            </a:r>
            <a:endParaRPr lang="en-US" altLang="ko-KR" kern="1200" dirty="0" smtClean="0"/>
          </a:p>
          <a:p>
            <a:r>
              <a:rPr lang="ko-KR" altLang="en-US" kern="1200" dirty="0" smtClean="0"/>
              <a:t>인형과 즐거운 시간을 보내며 더 이상 외롭지 않았다</a:t>
            </a:r>
            <a:r>
              <a:rPr lang="en-US" altLang="ko-KR" kern="1200" dirty="0" smtClean="0"/>
              <a:t>.</a:t>
            </a:r>
            <a:endParaRPr lang="ko-KR" altLang="en-US" kern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715CD-D052-5A43-B32D-D735BB5F62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1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715CD-D052-5A43-B32D-D735BB5F62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11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321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97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8486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914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26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79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04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819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37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대한 Bold"/>
                <a:ea typeface="대한 Bold"/>
              </a:defRPr>
            </a:lvl1pPr>
          </a:lstStyle>
          <a:p>
            <a:fld id="{CB512886-EC74-4BF5-8E81-707C73AC790A}" type="datetimeFigureOut">
              <a:rPr lang="ko-KR" altLang="en-US" smtClean="0"/>
              <a:pPr/>
              <a:t>16. 5. 6.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대한 Bold"/>
                <a:ea typeface="대한 Bold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대한 Bold"/>
                <a:ea typeface="대한 Bold"/>
              </a:defRPr>
            </a:lvl1pPr>
          </a:lstStyle>
          <a:p>
            <a:fld id="{FD3E3D6F-262A-4B9E-9FAD-CA8FD9714AB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89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대한 Bold"/>
          <a:ea typeface="대한 Bold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대한 Bold"/>
          <a:ea typeface="대한 Bold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대한 Bold"/>
          <a:ea typeface="대한 Bold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대한 Bold"/>
          <a:ea typeface="대한 Bold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대한 Bold"/>
          <a:ea typeface="대한 Bold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대한 Bold"/>
          <a:ea typeface="대한 Bold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microsoft.com/office/2007/relationships/hdphoto" Target="../media/hdphoto14.wdp"/><Relationship Id="rId6" Type="http://schemas.microsoft.com/office/2007/relationships/hdphoto" Target="../media/hdphoto15.wdp"/><Relationship Id="rId7" Type="http://schemas.microsoft.com/office/2007/relationships/hdphoto" Target="../media/hdphoto16.wdp"/><Relationship Id="rId8" Type="http://schemas.microsoft.com/office/2007/relationships/hdphoto" Target="../media/hdphoto17.wdp"/><Relationship Id="rId9" Type="http://schemas.microsoft.com/office/2007/relationships/hdphoto" Target="../media/hdphoto18.wdp"/><Relationship Id="rId10" Type="http://schemas.microsoft.com/office/2007/relationships/hdphoto" Target="../media/hdphoto19.wdp"/><Relationship Id="rId11" Type="http://schemas.microsoft.com/office/2007/relationships/hdphoto" Target="../media/hdphoto20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5" Type="http://schemas.openxmlformats.org/officeDocument/2006/relationships/image" Target="../media/image3.png"/><Relationship Id="rId6" Type="http://schemas.microsoft.com/office/2007/relationships/hdphoto" Target="../media/hdphoto3.wdp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microsoft.com/office/2007/relationships/hdphoto" Target="../media/hdphoto9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microsoft.com/office/2007/relationships/hdphoto" Target="../media/hdphoto4.wdp"/><Relationship Id="rId4" Type="http://schemas.openxmlformats.org/officeDocument/2006/relationships/image" Target="../media/image6.png"/><Relationship Id="rId5" Type="http://schemas.microsoft.com/office/2007/relationships/hdphoto" Target="../media/hdphoto5.wdp"/><Relationship Id="rId6" Type="http://schemas.openxmlformats.org/officeDocument/2006/relationships/image" Target="../media/image7.png"/><Relationship Id="rId7" Type="http://schemas.microsoft.com/office/2007/relationships/hdphoto" Target="../media/hdphoto6.wdp"/><Relationship Id="rId8" Type="http://schemas.microsoft.com/office/2007/relationships/hdphoto" Target="../media/hdphoto7.wdp"/><Relationship Id="rId9" Type="http://schemas.openxmlformats.org/officeDocument/2006/relationships/image" Target="../media/image8.png"/><Relationship Id="rId10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1" Type="http://schemas.microsoft.com/office/2007/relationships/hdphoto" Target="../media/hdphoto12.wdp"/><Relationship Id="rId12" Type="http://schemas.microsoft.com/office/2007/relationships/hdphoto" Target="../media/hdphoto13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microsoft.com/office/2007/relationships/hdphoto" Target="../media/hdphoto10.wdp"/><Relationship Id="rId4" Type="http://schemas.openxmlformats.org/officeDocument/2006/relationships/image" Target="../media/image12.png"/><Relationship Id="rId5" Type="http://schemas.microsoft.com/office/2007/relationships/hdphoto" Target="../media/hdphoto11.wdp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16510" y="1700808"/>
            <a:ext cx="48426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atin typeface="대한 Regular"/>
                <a:ea typeface="대한 Regular"/>
                <a:cs typeface="대한 Regular"/>
              </a:rPr>
              <a:t>INTERACTIVE MEDIA</a:t>
            </a:r>
          </a:p>
          <a:p>
            <a:pPr algn="ctr"/>
            <a:r>
              <a:rPr lang="en-US" altLang="en-US" b="1" dirty="0" smtClean="0">
                <a:latin typeface="대한 Regular"/>
                <a:ea typeface="대한 Regular"/>
                <a:cs typeface="대한 Regular"/>
              </a:rPr>
              <a:t>			</a:t>
            </a:r>
          </a:p>
          <a:p>
            <a:pPr algn="r"/>
            <a:r>
              <a:rPr lang="en-US" altLang="en-US" b="1" dirty="0">
                <a:latin typeface="대한 Regular"/>
                <a:ea typeface="대한 Regular"/>
                <a:cs typeface="대한 Regular"/>
              </a:rPr>
              <a:t>	</a:t>
            </a:r>
            <a:r>
              <a:rPr lang="en-US" altLang="en-US" b="1" dirty="0" smtClean="0">
                <a:latin typeface="대한 Regular"/>
                <a:ea typeface="대한 Regular"/>
                <a:cs typeface="대한 Regular"/>
              </a:rPr>
              <a:t>		</a:t>
            </a:r>
            <a:r>
              <a:rPr lang="en-US" altLang="en-US" b="1" dirty="0" smtClean="0">
                <a:latin typeface="대한 Regular"/>
                <a:ea typeface="대한 Regular"/>
                <a:cs typeface="대한 Regular"/>
              </a:rPr>
              <a:t>F</a:t>
            </a:r>
            <a:r>
              <a:rPr lang="en-US" altLang="en-US" b="1" dirty="0" smtClean="0">
                <a:latin typeface="대한 Regular"/>
                <a:ea typeface="대한 Regular"/>
                <a:cs typeface="대한 Regular"/>
              </a:rPr>
              <a:t>inal project idea</a:t>
            </a:r>
            <a:endParaRPr lang="ko-KR" altLang="en-US" b="1" dirty="0">
              <a:latin typeface="대한 Regular"/>
              <a:ea typeface="대한 Regular"/>
              <a:cs typeface="대한 Regula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5805264"/>
            <a:ext cx="1601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대한 Regular"/>
                <a:ea typeface="대한 Regular"/>
                <a:cs typeface="대한 Regular"/>
              </a:rPr>
              <a:t>김지현</a:t>
            </a:r>
            <a:r>
              <a:rPr lang="en-US" altLang="ko-KR" sz="1200" dirty="0" smtClean="0">
                <a:latin typeface="대한 Regular"/>
                <a:ea typeface="대한 Regular"/>
                <a:cs typeface="대한 Regular"/>
              </a:rPr>
              <a:t>, </a:t>
            </a:r>
            <a:r>
              <a:rPr lang="ko-KR" altLang="en-US" sz="1200" dirty="0" smtClean="0">
                <a:latin typeface="대한 Regular"/>
                <a:ea typeface="대한 Regular"/>
                <a:cs typeface="대한 Regular"/>
              </a:rPr>
              <a:t>노윤미</a:t>
            </a:r>
            <a:r>
              <a:rPr lang="ko-KR" altLang="ko-KR" sz="1200" dirty="0" smtClean="0">
                <a:latin typeface="대한 Regular"/>
                <a:ea typeface="대한 Regular"/>
                <a:cs typeface="대한 Regular"/>
              </a:rPr>
              <a:t>,</a:t>
            </a:r>
            <a:r>
              <a:rPr lang="en-US" altLang="ko-KR" sz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sz="1200" dirty="0" smtClean="0">
                <a:latin typeface="대한 Regular"/>
                <a:ea typeface="대한 Regular"/>
                <a:cs typeface="대한 Regular"/>
              </a:rPr>
              <a:t>송유정</a:t>
            </a:r>
            <a:endParaRPr lang="ko-KR" altLang="en-US" sz="1200" dirty="0">
              <a:latin typeface="대한 Regular"/>
              <a:ea typeface="대한 Regular"/>
              <a:cs typeface="대한 Regular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0" y="5949280"/>
            <a:ext cx="11876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8" idx="3"/>
          </p:cNvCxnSpPr>
          <p:nvPr/>
        </p:nvCxnSpPr>
        <p:spPr>
          <a:xfrm>
            <a:off x="2789600" y="5943764"/>
            <a:ext cx="6354400" cy="55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620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848" y="98072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대한 Regular"/>
                <a:ea typeface="대한 Regular"/>
                <a:cs typeface="대한 Regular"/>
              </a:rPr>
              <a:t>영양고</a:t>
            </a:r>
            <a:endParaRPr lang="ko-KR" altLang="en-US" sz="1400" dirty="0">
              <a:latin typeface="대한 Regular"/>
              <a:ea typeface="대한 Regular"/>
              <a:cs typeface="대한 Regular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652120" y="1124744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536" y="1340768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METAPHOR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092280" y="1340768"/>
            <a:ext cx="148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SENARIO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67944" y="1844824"/>
            <a:ext cx="47880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오늘도</a:t>
            </a:r>
            <a:r>
              <a:rPr lang="en-US" altLang="ko-KR" dirty="0" smtClean="0">
                <a:latin typeface="대한 Regular"/>
                <a:ea typeface="대한 Regular"/>
              </a:rPr>
              <a:t> A</a:t>
            </a:r>
            <a:r>
              <a:rPr lang="ko-KR" altLang="en-US" dirty="0" smtClean="0">
                <a:latin typeface="대한 Regular"/>
                <a:ea typeface="대한 Regular"/>
              </a:rPr>
              <a:t>씨는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퇴근길에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마트에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들린다</a:t>
            </a:r>
            <a:r>
              <a:rPr lang="en-US" altLang="ko-KR" dirty="0" smtClean="0">
                <a:latin typeface="대한 Regular"/>
                <a:ea typeface="대한 Regular"/>
              </a:rPr>
              <a:t>.</a:t>
            </a:r>
          </a:p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지난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번에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산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계란이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다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떨어졌다는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알람을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받고</a:t>
            </a:r>
            <a:r>
              <a:rPr lang="en-US" altLang="ko-KR" dirty="0" smtClean="0">
                <a:latin typeface="대한 Regular"/>
                <a:ea typeface="대한 Regular"/>
              </a:rPr>
              <a:t>,</a:t>
            </a:r>
            <a:endParaRPr lang="en-US" altLang="ko-KR" dirty="0">
              <a:latin typeface="대한 Regular"/>
              <a:ea typeface="대한 Regular"/>
            </a:endParaRPr>
          </a:p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영양고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어플이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계란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요리를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추천해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주었다</a:t>
            </a:r>
            <a:r>
              <a:rPr lang="en-US" altLang="ko-KR" dirty="0" smtClean="0">
                <a:latin typeface="대한 Regular"/>
                <a:ea typeface="대한 Regular"/>
              </a:rPr>
              <a:t>.</a:t>
            </a:r>
          </a:p>
          <a:p>
            <a:pPr algn="r"/>
            <a:endParaRPr lang="en-US" altLang="ko-KR" dirty="0">
              <a:latin typeface="대한 Regular"/>
              <a:ea typeface="대한 Regular"/>
            </a:endParaRPr>
          </a:p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냉장고에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야채가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별로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없어서</a:t>
            </a:r>
            <a:r>
              <a:rPr lang="en-US" altLang="ko-KR" dirty="0" smtClean="0">
                <a:latin typeface="대한 Regular"/>
                <a:ea typeface="대한 Regular"/>
              </a:rPr>
              <a:t>,</a:t>
            </a:r>
          </a:p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브로콜리와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토마토를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사라고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어플이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추천해준다</a:t>
            </a:r>
            <a:r>
              <a:rPr lang="en-US" altLang="ko-KR" dirty="0" smtClean="0">
                <a:latin typeface="대한 Regular"/>
                <a:ea typeface="대한 Regular"/>
              </a:rPr>
              <a:t>.</a:t>
            </a:r>
          </a:p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어플로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냉장고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속에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있는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것들을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확인하면서</a:t>
            </a:r>
            <a:endParaRPr lang="en-US" altLang="ko-KR" dirty="0" smtClean="0">
              <a:latin typeface="대한 Regular"/>
              <a:ea typeface="대한 Regular"/>
            </a:endParaRPr>
          </a:p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사야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할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것들을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확인한다</a:t>
            </a:r>
            <a:r>
              <a:rPr lang="en-US" altLang="ko-KR" dirty="0" smtClean="0">
                <a:latin typeface="대한 Regular"/>
                <a:ea typeface="대한 Regular"/>
              </a:rPr>
              <a:t>.</a:t>
            </a:r>
          </a:p>
          <a:p>
            <a:pPr algn="r"/>
            <a:endParaRPr lang="en-US" altLang="ko-KR" dirty="0">
              <a:latin typeface="대한 Regular"/>
              <a:ea typeface="대한 Regular"/>
            </a:endParaRPr>
          </a:p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장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본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후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냉장고에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물품을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넣는다</a:t>
            </a:r>
            <a:r>
              <a:rPr lang="en-US" altLang="ko-KR" dirty="0" smtClean="0">
                <a:latin typeface="대한 Regular"/>
                <a:ea typeface="대한 Regular"/>
              </a:rPr>
              <a:t>.</a:t>
            </a:r>
          </a:p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영양고가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알아서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물건을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스캔한다</a:t>
            </a:r>
            <a:r>
              <a:rPr lang="en-US" altLang="ko-KR" dirty="0" smtClean="0">
                <a:latin typeface="대한 Regular"/>
                <a:ea typeface="대한 Regular"/>
              </a:rPr>
              <a:t>.</a:t>
            </a:r>
          </a:p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토마토는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파프리카와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비슷했는지</a:t>
            </a:r>
            <a:r>
              <a:rPr lang="en-US" altLang="ko-KR" dirty="0" smtClean="0">
                <a:latin typeface="대한 Regular"/>
                <a:ea typeface="대한 Regular"/>
              </a:rPr>
              <a:t>,</a:t>
            </a:r>
          </a:p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냉장고에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부착된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화면에서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</a:p>
          <a:p>
            <a:pPr algn="r"/>
            <a:r>
              <a:rPr lang="ko-KR" altLang="ko-KR" dirty="0" smtClean="0">
                <a:latin typeface="대한 Regular"/>
                <a:ea typeface="대한 Regular"/>
              </a:rPr>
              <a:t>“</a:t>
            </a:r>
            <a:r>
              <a:rPr lang="ko-KR" altLang="en-US" dirty="0" smtClean="0">
                <a:latin typeface="대한 Regular"/>
                <a:ea typeface="대한 Regular"/>
              </a:rPr>
              <a:t>방금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산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것은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토마토인가요</a:t>
            </a:r>
            <a:r>
              <a:rPr lang="en-US" altLang="ko-KR" dirty="0" smtClean="0">
                <a:latin typeface="대한 Regular"/>
                <a:ea typeface="대한 Regular"/>
              </a:rPr>
              <a:t>, </a:t>
            </a:r>
            <a:r>
              <a:rPr lang="ko-KR" altLang="en-US" dirty="0" smtClean="0">
                <a:latin typeface="대한 Regular"/>
                <a:ea typeface="대한 Regular"/>
              </a:rPr>
              <a:t>파프리카인가요</a:t>
            </a:r>
            <a:r>
              <a:rPr lang="en-US" altLang="ko-KR" dirty="0" smtClean="0">
                <a:latin typeface="대한 Regular"/>
                <a:ea typeface="대한 Regular"/>
              </a:rPr>
              <a:t>?”</a:t>
            </a:r>
          </a:p>
          <a:p>
            <a:pPr algn="r"/>
            <a:r>
              <a:rPr lang="ko-KR" altLang="en-US" dirty="0" smtClean="0">
                <a:latin typeface="대한 Regular"/>
                <a:ea typeface="대한 Regular"/>
              </a:rPr>
              <a:t>하고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</a:rPr>
              <a:t>묻는다</a:t>
            </a:r>
            <a:r>
              <a:rPr lang="en-US" altLang="ko-KR" dirty="0" smtClean="0">
                <a:latin typeface="대한 Regular"/>
                <a:ea typeface="대한 Regular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55576" y="1124744"/>
            <a:ext cx="3784401" cy="5025050"/>
            <a:chOff x="611560" y="1124744"/>
            <a:chExt cx="3784401" cy="5025050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1833594" y="1124744"/>
              <a:ext cx="13702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2" name="Picture 11" descr="C:\Users\song\Desktop\그림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1560" y="1484784"/>
              <a:ext cx="3784401" cy="4665010"/>
            </a:xfrm>
            <a:prstGeom prst="rect">
              <a:avLst/>
            </a:prstGeom>
            <a:noFill/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3688" y="3356992"/>
              <a:ext cx="864096" cy="864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14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848" y="98072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대한 Regular"/>
                <a:ea typeface="대한 Regular"/>
                <a:cs typeface="대한 Regular"/>
              </a:rPr>
              <a:t>영양고</a:t>
            </a:r>
            <a:endParaRPr lang="en-US" altLang="ko-KR" sz="1400" dirty="0" smtClean="0">
              <a:latin typeface="대한 Regular"/>
              <a:ea typeface="대한 Regular"/>
              <a:cs typeface="대한 Regular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652120" y="1124744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536" y="1988840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MODEL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16016" y="1484784"/>
            <a:ext cx="2069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DISPLAY</a:t>
            </a:r>
          </a:p>
          <a:p>
            <a:r>
              <a:rPr lang="en-US" altLang="ko-KR" sz="3600" dirty="0">
                <a:latin typeface="나눔손글씨 펜"/>
                <a:ea typeface="나눔손글씨 펜"/>
                <a:cs typeface="나눔손글씨 펜"/>
              </a:rPr>
              <a:t> </a:t>
            </a:r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&amp; CONTROL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3356992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latin typeface="나눔손글씨 펜"/>
                <a:ea typeface="나눔손글씨 펜"/>
                <a:cs typeface="나눔손글씨 펜"/>
              </a:rPr>
              <a:t>TASk</a:t>
            </a:r>
            <a:endParaRPr lang="en-US" altLang="ko-KR" sz="3600" dirty="0" smtClean="0">
              <a:latin typeface="나눔손글씨 펜"/>
              <a:ea typeface="나눔손글씨 펜"/>
              <a:cs typeface="나눔손글씨 펜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948264" y="1700808"/>
            <a:ext cx="2088232" cy="2583314"/>
            <a:chOff x="5868144" y="1417700"/>
            <a:chExt cx="2673585" cy="3307444"/>
          </a:xfrm>
        </p:grpSpPr>
        <p:pic>
          <p:nvPicPr>
            <p:cNvPr id="52" name="Picture 3" descr="C:\Users\song\Desktop\그림4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68144" y="1417700"/>
              <a:ext cx="2673585" cy="3307444"/>
            </a:xfrm>
            <a:prstGeom prst="rect">
              <a:avLst/>
            </a:prstGeom>
            <a:noFill/>
          </p:spPr>
        </p:pic>
        <p:sp>
          <p:nvSpPr>
            <p:cNvPr id="53" name="TextBox 52"/>
            <p:cNvSpPr txBox="1"/>
            <p:nvPr/>
          </p:nvSpPr>
          <p:spPr>
            <a:xfrm>
              <a:off x="6930007" y="2781508"/>
              <a:ext cx="1351085" cy="275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 smtClean="0">
                  <a:solidFill>
                    <a:schemeClr val="bg1"/>
                  </a:solidFill>
                  <a:latin typeface="대한 Regular"/>
                  <a:ea typeface="대한 Regular"/>
                </a:rPr>
                <a:t>방금 넣으신 것이</a:t>
              </a:r>
              <a:r>
                <a:rPr lang="en-US" altLang="ko-KR" sz="800" dirty="0" smtClean="0">
                  <a:solidFill>
                    <a:schemeClr val="bg1"/>
                  </a:solidFill>
                  <a:latin typeface="대한 Regular"/>
                  <a:ea typeface="대한 Regular"/>
                </a:rPr>
                <a:t>…?</a:t>
              </a:r>
              <a:endParaRPr lang="ko-KR" altLang="en-US" sz="800" dirty="0">
                <a:solidFill>
                  <a:schemeClr val="bg1"/>
                </a:solidFill>
                <a:latin typeface="대한 Regular"/>
                <a:ea typeface="대한 Regular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220072" y="2636912"/>
            <a:ext cx="2398440" cy="3154942"/>
            <a:chOff x="2771800" y="1412776"/>
            <a:chExt cx="2398440" cy="3154942"/>
          </a:xfrm>
        </p:grpSpPr>
        <p:pic>
          <p:nvPicPr>
            <p:cNvPr id="55" name="Picture 54" descr="C:\Users\song\Desktop\그림3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71800" y="1412776"/>
              <a:ext cx="2398440" cy="3078429"/>
            </a:xfrm>
            <a:prstGeom prst="rect">
              <a:avLst/>
            </a:prstGeom>
            <a:noFill/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78" b="96583" l="4435" r="9645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7824" y="2780928"/>
              <a:ext cx="504056" cy="490646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78" b="96583" l="4435" r="9645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91880" y="4077072"/>
              <a:ext cx="504056" cy="49064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278" b="96583" l="4435" r="9645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15816" y="4077072"/>
              <a:ext cx="504056" cy="490646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278" b="96583" l="4435" r="9645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99992" y="4077072"/>
              <a:ext cx="504056" cy="49064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278" b="96583" l="4435" r="9645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95936" y="4077072"/>
              <a:ext cx="504056" cy="49064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78" b="96583" l="4435" r="9645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99992" y="2780928"/>
              <a:ext cx="504056" cy="49064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278" b="96583" l="4435" r="9645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07904" y="2780928"/>
              <a:ext cx="504056" cy="490646"/>
            </a:xfrm>
            <a:prstGeom prst="rect">
              <a:avLst/>
            </a:prstGeom>
          </p:spPr>
        </p:pic>
      </p:grpSp>
      <p:sp>
        <p:nvSpPr>
          <p:cNvPr id="63" name="TextBox 62"/>
          <p:cNvSpPr txBox="1"/>
          <p:nvPr/>
        </p:nvSpPr>
        <p:spPr>
          <a:xfrm>
            <a:off x="1907704" y="1844824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1200" dirty="0" smtClean="0">
                <a:latin typeface="대한 Regular"/>
                <a:ea typeface="대한 Regular"/>
              </a:rPr>
              <a:t>카메라</a:t>
            </a:r>
            <a:r>
              <a:rPr lang="ko-KR" altLang="ko-KR" dirty="0" smtClean="0">
                <a:latin typeface="대한 Regular"/>
                <a:ea typeface="대한 Regular"/>
              </a:rPr>
              <a:t>,</a:t>
            </a:r>
            <a:r>
              <a:rPr lang="en-US" altLang="ko-KR" dirty="0" smtClean="0">
                <a:latin typeface="대한 Regular"/>
                <a:ea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</a:rPr>
              <a:t>공기 센서</a:t>
            </a:r>
            <a:r>
              <a:rPr lang="en-US" altLang="ko-KR" kern="1200" dirty="0" smtClean="0">
                <a:latin typeface="대한 Regular"/>
                <a:ea typeface="대한 Regular"/>
              </a:rPr>
              <a:t>,</a:t>
            </a:r>
            <a:endParaRPr lang="en-US" altLang="ko-KR" kern="1200" dirty="0" smtClean="0">
              <a:latin typeface="대한 Regular"/>
              <a:ea typeface="대한 Regular"/>
            </a:endParaRPr>
          </a:p>
          <a:p>
            <a:r>
              <a:rPr lang="ko-KR" altLang="en-US" kern="1200" dirty="0" smtClean="0">
                <a:latin typeface="대한 Regular"/>
                <a:ea typeface="대한 Regular"/>
              </a:rPr>
              <a:t>온도 </a:t>
            </a:r>
            <a:r>
              <a:rPr lang="ko-KR" altLang="en-US" kern="1200" dirty="0" smtClean="0">
                <a:latin typeface="대한 Regular"/>
                <a:ea typeface="대한 Regular"/>
              </a:rPr>
              <a:t>센서</a:t>
            </a:r>
            <a:r>
              <a:rPr lang="en-US" altLang="ko-KR" kern="1200" dirty="0" smtClean="0">
                <a:latin typeface="대한 Regular"/>
                <a:ea typeface="대한 Regular"/>
              </a:rPr>
              <a:t>, </a:t>
            </a:r>
            <a:r>
              <a:rPr lang="en-US" altLang="ko-KR" kern="1200" dirty="0" smtClean="0">
                <a:latin typeface="대한 Regular"/>
                <a:ea typeface="대한 Regular"/>
              </a:rPr>
              <a:t>I</a:t>
            </a:r>
            <a:r>
              <a:rPr lang="en-US" altLang="ko-KR" kern="1200" dirty="0" smtClean="0">
                <a:latin typeface="대한 Regular"/>
                <a:ea typeface="대한 Regular"/>
              </a:rPr>
              <a:t>-</a:t>
            </a:r>
            <a:r>
              <a:rPr lang="en-US" altLang="ko-KR" kern="1200" dirty="0" smtClean="0">
                <a:latin typeface="대한 Regular"/>
                <a:ea typeface="대한 Regular"/>
              </a:rPr>
              <a:t>pad</a:t>
            </a:r>
            <a:r>
              <a:rPr lang="en-US" altLang="ko-KR" kern="1200" dirty="0" smtClean="0">
                <a:latin typeface="대한 Regular"/>
                <a:ea typeface="대한 Regular"/>
              </a:rPr>
              <a:t>,</a:t>
            </a:r>
            <a:endParaRPr lang="en-US" altLang="ko-KR" kern="1200" dirty="0" smtClean="0">
              <a:latin typeface="대한 Regular"/>
              <a:ea typeface="대한 Regular"/>
            </a:endParaRPr>
          </a:p>
          <a:p>
            <a:r>
              <a:rPr lang="en-US" altLang="ko-KR" kern="1200" dirty="0" smtClean="0">
                <a:latin typeface="대한 Regular"/>
                <a:ea typeface="대한 Regular"/>
              </a:rPr>
              <a:t>Web-app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3528" y="4149080"/>
            <a:ext cx="489654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영양고가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추천해준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레시피에</a:t>
            </a:r>
            <a:r>
              <a:rPr lang="en-US" altLang="ko-KR" dirty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따라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장을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본다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. </a:t>
            </a:r>
          </a:p>
          <a:p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장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본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것들을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냉장고에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잘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넣는다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.</a:t>
            </a:r>
          </a:p>
          <a:p>
            <a:r>
              <a:rPr lang="ko-KR" altLang="en-US" kern="1200" dirty="0" smtClean="0">
                <a:latin typeface="대한 Regular"/>
                <a:ea typeface="대한 Regular"/>
                <a:sym typeface="Wingdings" pitchFamily="2" charset="2"/>
              </a:rPr>
              <a:t>자동으로</a:t>
            </a:r>
            <a:r>
              <a:rPr lang="en-US" altLang="ko-KR" kern="1200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sym typeface="Wingdings" pitchFamily="2" charset="2"/>
              </a:rPr>
              <a:t>냉장고</a:t>
            </a:r>
            <a:r>
              <a:rPr lang="en-US" altLang="ko-KR" kern="1200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sym typeface="Wingdings" pitchFamily="2" charset="2"/>
              </a:rPr>
              <a:t>안</a:t>
            </a:r>
            <a:r>
              <a:rPr lang="en-US" altLang="ko-KR" kern="1200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sym typeface="Wingdings" pitchFamily="2" charset="2"/>
              </a:rPr>
              <a:t>식품들이</a:t>
            </a:r>
            <a:r>
              <a:rPr lang="en-US" altLang="ko-KR" kern="1200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sym typeface="Wingdings" pitchFamily="2" charset="2"/>
              </a:rPr>
              <a:t>업데이트된다</a:t>
            </a:r>
            <a:r>
              <a:rPr lang="en-US" altLang="ko-KR" kern="1200" dirty="0" smtClean="0">
                <a:latin typeface="대한 Regular"/>
                <a:ea typeface="대한 Regular"/>
                <a:sym typeface="Wingdings" pitchFamily="2" charset="2"/>
              </a:rPr>
              <a:t>.</a:t>
            </a:r>
          </a:p>
          <a:p>
            <a:endParaRPr lang="en-US" altLang="ko-KR" kern="1200" dirty="0" smtClean="0">
              <a:latin typeface="대한 Regular"/>
              <a:ea typeface="대한 Regular"/>
              <a:sym typeface="Wingdings" pitchFamily="2" charset="2"/>
            </a:endParaRPr>
          </a:p>
          <a:p>
            <a:r>
              <a:rPr lang="ko-KR" altLang="en-US" kern="1200" dirty="0" smtClean="0">
                <a:latin typeface="대한 Regular"/>
                <a:ea typeface="대한 Regular"/>
                <a:sym typeface="Wingdings" pitchFamily="2" charset="2"/>
              </a:rPr>
              <a:t>유통기한이</a:t>
            </a:r>
            <a:r>
              <a:rPr lang="en-US" altLang="ko-KR" kern="1200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다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되면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sym typeface="Wingdings" pitchFamily="2" charset="2"/>
              </a:rPr>
              <a:t>알람이</a:t>
            </a:r>
            <a:r>
              <a:rPr lang="en-US" altLang="ko-KR" kern="1200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sym typeface="Wingdings" pitchFamily="2" charset="2"/>
              </a:rPr>
              <a:t>온다</a:t>
            </a:r>
            <a:r>
              <a:rPr lang="en-US" altLang="ko-KR" kern="1200" dirty="0" smtClean="0">
                <a:latin typeface="대한 Regular"/>
                <a:ea typeface="대한 Regular"/>
                <a:sym typeface="Wingdings" pitchFamily="2" charset="2"/>
              </a:rPr>
              <a:t>.</a:t>
            </a:r>
          </a:p>
          <a:p>
            <a:r>
              <a:rPr lang="ko-KR" altLang="en-US" kern="1200" dirty="0" smtClean="0">
                <a:latin typeface="대한 Regular"/>
                <a:ea typeface="대한 Regular"/>
                <a:sym typeface="Wingdings" pitchFamily="2" charset="2"/>
              </a:rPr>
              <a:t>빨리</a:t>
            </a:r>
            <a:r>
              <a:rPr lang="en-US" altLang="ko-KR" kern="1200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음식을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소비할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수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있는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레시피도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sym typeface="Wingdings" pitchFamily="2" charset="2"/>
              </a:rPr>
              <a:t>추천해준다</a:t>
            </a:r>
            <a:r>
              <a:rPr lang="en-US" altLang="ko-KR" dirty="0" smtClean="0">
                <a:latin typeface="대한 Regular"/>
                <a:ea typeface="대한 Regular"/>
                <a:sym typeface="Wingdings" pitchFamily="2" charset="2"/>
              </a:rPr>
              <a:t>.</a:t>
            </a:r>
            <a:endParaRPr lang="en-US" altLang="ko-KR" kern="1200" dirty="0" smtClean="0">
              <a:latin typeface="대한 Regular"/>
              <a:ea typeface="대한 Regular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97927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0082" y="5288471"/>
            <a:ext cx="3185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대한 Regular"/>
                <a:ea typeface="대한 Regular"/>
              </a:rPr>
              <a:t>&lt;THANK YOU&gt;</a:t>
            </a:r>
            <a:endParaRPr lang="ko-KR" altLang="en-US" sz="3600" dirty="0">
              <a:latin typeface="대한 Regular"/>
              <a:ea typeface="대한 Regular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-108520" y="5624141"/>
            <a:ext cx="12231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11960" y="5611636"/>
            <a:ext cx="493204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6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46481" y="2348880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대한 Regular"/>
                <a:ea typeface="대한 Regular"/>
                <a:cs typeface="대한 Regular"/>
              </a:rPr>
              <a:t>CONTENTS</a:t>
            </a:r>
            <a:endParaRPr lang="ko-KR" altLang="en-US" sz="2000" dirty="0">
              <a:latin typeface="대한 Regular"/>
              <a:ea typeface="대한 Regular"/>
              <a:cs typeface="대한 Regular"/>
            </a:endParaRPr>
          </a:p>
        </p:txBody>
      </p:sp>
      <p:cxnSp>
        <p:nvCxnSpPr>
          <p:cNvPr id="3" name="직선 연결선 2"/>
          <p:cNvCxnSpPr>
            <a:stCxn id="7" idx="1"/>
          </p:cNvCxnSpPr>
          <p:nvPr/>
        </p:nvCxnSpPr>
        <p:spPr>
          <a:xfrm flipH="1">
            <a:off x="-108520" y="2548935"/>
            <a:ext cx="39550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7" idx="3"/>
          </p:cNvCxnSpPr>
          <p:nvPr/>
        </p:nvCxnSpPr>
        <p:spPr>
          <a:xfrm>
            <a:off x="5297519" y="2548935"/>
            <a:ext cx="38464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84371" y="3059668"/>
            <a:ext cx="122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1.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쿠마고치</a:t>
            </a:r>
            <a:endParaRPr lang="ko-KR" altLang="en-US" dirty="0">
              <a:latin typeface="대한 Regular"/>
              <a:ea typeface="대한 Regular"/>
              <a:cs typeface="대한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2212" y="352804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2.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술호등</a:t>
            </a:r>
            <a:endParaRPr lang="ko-KR" altLang="en-US" dirty="0">
              <a:latin typeface="대한 Regular"/>
              <a:ea typeface="대한 Regular"/>
              <a:cs typeface="대한 Regula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4371" y="406778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3.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영양고</a:t>
            </a:r>
            <a:endParaRPr lang="en-US" altLang="ko-KR" dirty="0" smtClean="0">
              <a:latin typeface="대한 Regular"/>
              <a:ea typeface="대한 Regular"/>
              <a:cs typeface="대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59840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5936" y="980728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대한 Regular"/>
                <a:ea typeface="대한 Regular"/>
                <a:cs typeface="대한 Regular"/>
              </a:rPr>
              <a:t>쿠마고치</a:t>
            </a:r>
            <a:endParaRPr lang="ko-KR" altLang="en-US" sz="1400" dirty="0">
              <a:latin typeface="대한 Regular"/>
              <a:ea typeface="대한 Regular"/>
              <a:cs typeface="대한 Regular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652120" y="1124744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http://cfile26.uf.tistory.com/image/19517C4E4FA157833389FD"/>
          <p:cNvPicPr>
            <a:picLocks noChangeAspect="1" noChangeArrowheads="1"/>
          </p:cNvPicPr>
          <p:nvPr/>
        </p:nvPicPr>
        <p:blipFill rotWithShape="1">
          <a:blip r:embed="rId3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rcRect l="12229" t="797" r="62" b="131"/>
          <a:stretch/>
        </p:blipFill>
        <p:spPr bwMode="auto">
          <a:xfrm>
            <a:off x="1043608" y="1412776"/>
            <a:ext cx="7245466" cy="4536504"/>
          </a:xfrm>
          <a:prstGeom prst="rect">
            <a:avLst/>
          </a:prstGeom>
          <a:noFill/>
          <a:effectLst/>
        </p:spPr>
      </p:pic>
      <p:sp>
        <p:nvSpPr>
          <p:cNvPr id="23" name="TextBox 22"/>
          <p:cNvSpPr txBox="1"/>
          <p:nvPr/>
        </p:nvSpPr>
        <p:spPr>
          <a:xfrm>
            <a:off x="611560" y="1988840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ERROR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5576" y="3933056"/>
            <a:ext cx="85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IDEA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7784" y="2132856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집에서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문을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열었을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때부터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느껴지는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외로움</a:t>
            </a:r>
            <a:endParaRPr lang="is-IS" altLang="ko-KR" dirty="0" smtClean="0">
              <a:latin typeface="대한 Regular"/>
              <a:ea typeface="대한 Regular"/>
              <a:cs typeface="대한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7784" y="4077072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인형과의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상호작용을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통한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심리치료</a:t>
            </a:r>
            <a:r>
              <a:rPr lang="de-DE" altLang="ko-KR" dirty="0" smtClean="0">
                <a:latin typeface="대한 Regular"/>
                <a:ea typeface="대한 Regular"/>
                <a:cs typeface="대한 Regular"/>
              </a:rPr>
              <a:t>·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정신적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안정</a:t>
            </a:r>
            <a:endParaRPr lang="en-US" altLang="ko-KR" dirty="0" smtClean="0">
              <a:latin typeface="대한 Regular"/>
              <a:ea typeface="대한 Regular"/>
              <a:cs typeface="대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732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848" y="98072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대한 Regular"/>
                <a:ea typeface="대한 Regular"/>
                <a:cs typeface="대한 Regular"/>
              </a:rPr>
              <a:t>쿠마고치</a:t>
            </a:r>
            <a:endParaRPr lang="ko-KR" altLang="en-US" sz="1400" dirty="0">
              <a:latin typeface="대한 Regular"/>
              <a:ea typeface="대한 Regular"/>
              <a:cs typeface="대한 Regular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652120" y="1124744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536" y="1988840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METAPHOR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536" y="4869160"/>
            <a:ext cx="148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SENARIO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699792" y="1484784"/>
            <a:ext cx="5472608" cy="2708920"/>
            <a:chOff x="2339752" y="1484784"/>
            <a:chExt cx="6304482" cy="31409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8667" l="0" r="100000">
                          <a14:foregroundMark x1="82500" y1="94333" x2="82500" y2="94333"/>
                          <a14:foregroundMark x1="6750" y1="65667" x2="6750" y2="65667"/>
                          <a14:foregroundMark x1="49000" y1="93000" x2="49000" y2="93000"/>
                          <a14:foregroundMark x1="74250" y1="95333" x2="74250" y2="95333"/>
                          <a14:backgroundMark x1="88250" y1="18667" x2="88250" y2="18667"/>
                          <a14:backgroundMark x1="88250" y1="29333" x2="88250" y2="29333"/>
                          <a14:backgroundMark x1="97250" y1="39667" x2="97250" y2="39667"/>
                          <a14:backgroundMark x1="81250" y1="31333" x2="81250" y2="31333"/>
                          <a14:backgroundMark x1="11000" y1="4333" x2="11000" y2="4333"/>
                          <a14:backgroundMark x1="15250" y1="9333" x2="15250" y2="9333"/>
                          <a14:backgroundMark x1="12500" y1="16333" x2="12500" y2="16333"/>
                          <a14:backgroundMark x1="6250" y1="22667" x2="6250" y2="22667"/>
                          <a14:backgroundMark x1="5250" y1="28667" x2="5250" y2="28667"/>
                          <a14:backgroundMark x1="2750" y1="30667" x2="2750" y2="30667"/>
                          <a14:backgroundMark x1="93250" y1="14000" x2="93250" y2="14000"/>
                          <a14:backgroundMark x1="79500" y1="12000" x2="79500" y2="12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39752" y="1484784"/>
              <a:ext cx="3188072" cy="2391054"/>
            </a:xfrm>
            <a:prstGeom prst="rect">
              <a:avLst/>
            </a:prstGeom>
            <a:effectLst>
              <a:softEdge rad="5080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320" b="85141" l="13864" r="100000">
                          <a14:foregroundMark x1="26059" y1="57690" x2="26059" y2="57690"/>
                          <a14:foregroundMark x1="25835" y1="71569" x2="25835" y2="71569"/>
                          <a14:foregroundMark x1="72414" y1="13725" x2="72414" y2="13725"/>
                          <a14:foregroundMark x1="72842" y1="76746" x2="72842" y2="76746"/>
                          <a14:foregroundMark x1="92732" y1="54779" x2="92732" y2="54779"/>
                          <a14:foregroundMark x1="69015" y1="58640" x2="69015" y2="58640"/>
                          <a14:foregroundMark x1="58327" y1="32475" x2="58327" y2="32475"/>
                          <a14:foregroundMark x1="60240" y1="46048" x2="60240" y2="46048"/>
                          <a14:backgroundMark x1="44218" y1="31189" x2="44218" y2="31189"/>
                          <a14:backgroundMark x1="38029" y1="28922" x2="38029" y2="28922"/>
                        </a14:backgroundRemoval>
                      </a14:imgEffect>
                    </a14:imgLayer>
                  </a14:imgProps>
                </a:ext>
              </a:extLst>
            </a:blip>
            <a:srcRect l="13920" t="4073" r="2921" b="17298"/>
            <a:stretch/>
          </p:blipFill>
          <p:spPr>
            <a:xfrm>
              <a:off x="4067944" y="1700808"/>
              <a:ext cx="4576290" cy="28604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7824" y="3356992"/>
              <a:ext cx="1268760" cy="126876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267744" y="4725144"/>
            <a:ext cx="6070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지친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몸을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이끌고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집에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돌아오니</a:t>
            </a:r>
            <a:r>
              <a:rPr lang="ko-KR" altLang="ko-KR" dirty="0" smtClean="0">
                <a:latin typeface="대한 Regular"/>
                <a:ea typeface="대한 Regular"/>
                <a:cs typeface="대한 Regular"/>
              </a:rPr>
              <a:t>,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“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잘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다녀왔어</a:t>
            </a:r>
            <a:r>
              <a:rPr lang="ko-KR" altLang="ko-KR" dirty="0" smtClean="0">
                <a:latin typeface="대한 Regular"/>
                <a:ea typeface="대한 Regular"/>
                <a:cs typeface="대한 Regular"/>
              </a:rPr>
              <a:t>?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”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라고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반겨준다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.</a:t>
            </a:r>
          </a:p>
          <a:p>
            <a:r>
              <a:rPr lang="ko-KR" altLang="en-US" dirty="0">
                <a:latin typeface="대한 Regular"/>
                <a:ea typeface="대한 Regular"/>
                <a:cs typeface="대한 Regular"/>
              </a:rPr>
              <a:t>나의 행동과 외부환경에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반응해주는 인형과 </a:t>
            </a:r>
            <a:endParaRPr lang="en-US" altLang="ko-KR" dirty="0" smtClean="0">
              <a:latin typeface="대한 Regular"/>
              <a:ea typeface="대한 Regular"/>
              <a:cs typeface="대한 Regular"/>
            </a:endParaRPr>
          </a:p>
          <a:p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즐거운 </a:t>
            </a:r>
            <a:r>
              <a:rPr lang="ko-KR" altLang="en-US" dirty="0">
                <a:latin typeface="대한 Regular"/>
                <a:ea typeface="대한 Regular"/>
                <a:cs typeface="대한 Regular"/>
              </a:rPr>
              <a:t>시간을 보내며 더 이상 외롭지 않았다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.</a:t>
            </a:r>
            <a:endParaRPr lang="ko-KR" altLang="en-US" dirty="0">
              <a:latin typeface="대한 Regular"/>
              <a:ea typeface="대한 Regular"/>
              <a:cs typeface="대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1248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848" y="98072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대한 Regular"/>
                <a:ea typeface="대한 Regular"/>
                <a:cs typeface="대한 Regular"/>
              </a:rPr>
              <a:t>쿠마고치</a:t>
            </a:r>
            <a:endParaRPr lang="ko-KR" altLang="en-US" sz="1400" dirty="0">
              <a:latin typeface="대한 Regular"/>
              <a:ea typeface="대한 Regular"/>
              <a:cs typeface="대한 Regular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652120" y="1124744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536" y="1988840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MODEL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0072" y="1484784"/>
            <a:ext cx="2069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DISPLAY</a:t>
            </a:r>
          </a:p>
          <a:p>
            <a:r>
              <a:rPr lang="en-US" altLang="ko-KR" sz="3600" dirty="0">
                <a:latin typeface="나눔손글씨 펜"/>
                <a:ea typeface="나눔손글씨 펜"/>
                <a:cs typeface="나눔손글씨 펜"/>
              </a:rPr>
              <a:t> </a:t>
            </a:r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&amp; CONTROL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4293096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latin typeface="나눔손글씨 펜"/>
                <a:ea typeface="나눔손글씨 펜"/>
                <a:cs typeface="나눔손글씨 펜"/>
              </a:rPr>
              <a:t>TASk</a:t>
            </a:r>
            <a:endParaRPr lang="en-US" altLang="ko-KR" sz="3600" dirty="0" smtClean="0">
              <a:latin typeface="나눔손글씨 펜"/>
              <a:ea typeface="나눔손글씨 펜"/>
              <a:cs typeface="나눔손글씨 펜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92" b="100000" l="1370" r="9897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6056" y="1916832"/>
            <a:ext cx="3708400" cy="370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551" b="62500" l="43359" r="93750"/>
                    </a14:imgEffect>
                  </a14:imgLayer>
                </a14:imgProps>
              </a:ext>
            </a:extLst>
          </a:blip>
          <a:srcRect l="41450" t="39263" r="5620" b="38465"/>
          <a:stretch/>
        </p:blipFill>
        <p:spPr>
          <a:xfrm>
            <a:off x="4572000" y="2852936"/>
            <a:ext cx="1876280" cy="7894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600" b="97000" l="2400" r="46200"/>
                    </a14:imgEffect>
                  </a14:imgLayer>
                </a14:imgProps>
              </a:ext>
            </a:extLst>
          </a:blip>
          <a:srcRect t="67715" r="52275"/>
          <a:stretch/>
        </p:blipFill>
        <p:spPr>
          <a:xfrm rot="5091187">
            <a:off x="7267937" y="4833749"/>
            <a:ext cx="950165" cy="6427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600" b="97000" l="2400" r="46200"/>
                    </a14:imgEffect>
                  </a14:imgLayer>
                </a14:imgProps>
              </a:ext>
            </a:extLst>
          </a:blip>
          <a:srcRect t="67715" r="52275"/>
          <a:stretch/>
        </p:blipFill>
        <p:spPr>
          <a:xfrm rot="16200000">
            <a:off x="6938582" y="2790610"/>
            <a:ext cx="950165" cy="642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9700" b="79550" l="91702" r="100000">
                        <a14:foregroundMark x1="94030" y1="77533" x2="94030" y2="77533"/>
                        <a14:foregroundMark x1="98137" y1="77345" x2="98137" y2="77345"/>
                        <a14:foregroundMark x1="93861" y1="78283" x2="93861" y2="78283"/>
                        <a14:foregroundMark x1="94793" y1="77955" x2="94793" y2="77955"/>
                        <a14:foregroundMark x1="95766" y1="77720" x2="95766" y2="77720"/>
                        <a14:foregroundMark x1="98730" y1="71529" x2="98730" y2="71529"/>
                        <a14:foregroundMark x1="99111" y1="71717" x2="99111" y2="71717"/>
                      </a14:backgroundRemoval>
                    </a14:imgEffect>
                  </a14:imgLayer>
                </a14:imgProps>
              </a:ext>
            </a:extLst>
          </a:blip>
          <a:srcRect l="90839" t="69551" r="-2123" b="21117"/>
          <a:stretch/>
        </p:blipFill>
        <p:spPr>
          <a:xfrm>
            <a:off x="8244408" y="2780928"/>
            <a:ext cx="1115616" cy="8328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113" b="15854" l="9653" r="20576"/>
                    </a14:imgEffect>
                  </a14:imgLayer>
                </a14:imgProps>
              </a:ext>
            </a:extLst>
          </a:blip>
          <a:srcRect l="9950" t="5397" r="78126" b="84107"/>
          <a:stretch/>
        </p:blipFill>
        <p:spPr>
          <a:xfrm>
            <a:off x="5508104" y="3861048"/>
            <a:ext cx="858399" cy="6819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07704" y="1916832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기울기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,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가속도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,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회전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,</a:t>
            </a:r>
          </a:p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온도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,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압력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,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충돌 센서</a:t>
            </a:r>
            <a:endParaRPr lang="en-US" altLang="ko-KR" kern="1200" dirty="0" smtClean="0">
              <a:latin typeface="대한 Regular"/>
              <a:ea typeface="대한 Regular"/>
              <a:cs typeface="대한 Regular"/>
            </a:endParaRPr>
          </a:p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마이크</a:t>
            </a:r>
            <a:r>
              <a:rPr lang="ko-KR" altLang="ko-KR" dirty="0" smtClean="0">
                <a:latin typeface="대한 Regular"/>
                <a:ea typeface="대한 Regular"/>
                <a:cs typeface="대한 Regular"/>
              </a:rPr>
              <a:t>,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공공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데이터</a:t>
            </a:r>
            <a:endParaRPr lang="en-US" altLang="ko-KR" kern="1200" dirty="0" smtClean="0">
              <a:latin typeface="대한 Regular"/>
              <a:ea typeface="대한 Regular"/>
              <a:cs typeface="대한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07704" y="4149080"/>
            <a:ext cx="32384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말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걸기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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반응을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해준다</a:t>
            </a:r>
            <a:endParaRPr lang="en-US" altLang="ko-KR" dirty="0">
              <a:latin typeface="대한 Regular"/>
              <a:ea typeface="대한 Regular"/>
              <a:sym typeface="Wingdings" pitchFamily="2" charset="2"/>
            </a:endParaRPr>
          </a:p>
          <a:p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집에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옴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en-US" altLang="ko-KR" dirty="0">
                <a:latin typeface="대한 Regular"/>
                <a:ea typeface="대한 Regular"/>
                <a:cs typeface="대한 Regular"/>
                <a:sym typeface="Wingdings" pitchFamily="2" charset="2"/>
              </a:rPr>
              <a:t>  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“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잘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다녀왔어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?”</a:t>
            </a:r>
          </a:p>
          <a:p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인형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흔들기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en-US" altLang="ko-KR" dirty="0">
                <a:latin typeface="대한 Regular"/>
                <a:ea typeface="대한 Regular"/>
                <a:cs typeface="대한 Regular"/>
                <a:sym typeface="Wingdings" pitchFamily="2" charset="2"/>
              </a:rPr>
              <a:t> 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“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어지러워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@_@”</a:t>
            </a:r>
          </a:p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비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옴</a:t>
            </a:r>
            <a:r>
              <a:rPr lang="en-US" altLang="ko-KR" dirty="0">
                <a:latin typeface="대한 Regular"/>
                <a:ea typeface="대한 Regular"/>
                <a:cs typeface="대한 Regular"/>
                <a:sym typeface="Wingdings" pitchFamily="2" charset="2"/>
              </a:rPr>
              <a:t> 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“우산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챙겨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!”</a:t>
            </a:r>
          </a:p>
          <a:p>
            <a:r>
              <a:rPr lang="is-IS" dirty="0">
                <a:solidFill>
                  <a:prstClr val="black"/>
                </a:solidFill>
                <a:latin typeface=".AppleSDGothicNeoI-Regular"/>
              </a:rPr>
              <a:t>…</a:t>
            </a:r>
            <a:endParaRPr lang="en-US" altLang="ko-KR" kern="1200" dirty="0" smtClean="0">
              <a:latin typeface="대한 Regular"/>
              <a:ea typeface="대한 Regular"/>
              <a:cs typeface="대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732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848" y="98072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대한 Regular"/>
                <a:ea typeface="대한 Regular"/>
                <a:cs typeface="대한 Regular"/>
              </a:rPr>
              <a:t>술호등</a:t>
            </a:r>
            <a:endParaRPr lang="en-US" altLang="ko-KR" sz="1400" dirty="0" smtClean="0">
              <a:latin typeface="대한 Regular"/>
              <a:ea typeface="대한 Regular"/>
              <a:cs typeface="대한 Regular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652120" y="1124744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536" y="227687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ERROR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536" y="4077072"/>
            <a:ext cx="85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IDEA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1988840"/>
            <a:ext cx="54681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가랑비에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옷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젖듯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한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잔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두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잔으로</a:t>
            </a:r>
            <a:r>
              <a:rPr lang="en-US" altLang="ko-KR" dirty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어느새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취해버려서</a:t>
            </a:r>
            <a:endParaRPr lang="en-US" altLang="ko-KR" dirty="0" smtClean="0">
              <a:latin typeface="대한 Regular"/>
              <a:ea typeface="대한 Regular"/>
              <a:cs typeface="대한 Regular"/>
            </a:endParaRPr>
          </a:p>
          <a:p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다음날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기억도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안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나고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,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속은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쓰리고</a:t>
            </a:r>
            <a:r>
              <a:rPr lang="is-IS" altLang="ko-KR" dirty="0" smtClean="0">
                <a:latin typeface="대한 Regular"/>
                <a:ea typeface="대한 Regular"/>
                <a:cs typeface="대한 Regular"/>
              </a:rPr>
              <a:t>…</a:t>
            </a:r>
          </a:p>
          <a:p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조심하고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싶어도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,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얼마나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마셨는지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기억하기란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쉽지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않고</a:t>
            </a:r>
            <a:endParaRPr lang="en-US" altLang="ko-KR" dirty="0" smtClean="0">
              <a:latin typeface="대한 Regular"/>
              <a:ea typeface="대한 Regular"/>
              <a:cs typeface="대한 Regular"/>
            </a:endParaRPr>
          </a:p>
          <a:p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기분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좋은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나머지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과음하게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될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때가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많음</a:t>
            </a:r>
            <a:endParaRPr lang="en-US" altLang="ko-KR" dirty="0" smtClean="0">
              <a:latin typeface="대한 Regular"/>
              <a:ea typeface="대한 Regular"/>
              <a:cs typeface="대한 Regula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7744" y="4149080"/>
            <a:ext cx="422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술을 얼마나 마셨는지 시각적으로 보여주어</a:t>
            </a:r>
            <a:endParaRPr lang="en-US" altLang="ko-KR" kern="1200" dirty="0" smtClean="0">
              <a:latin typeface="대한 Regular"/>
              <a:ea typeface="대한 Regular"/>
              <a:cs typeface="대한 Regular"/>
            </a:endParaRPr>
          </a:p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건강상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,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정신상의 문제를 사전에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예방</a:t>
            </a:r>
            <a:endParaRPr lang="en-US" altLang="ko-KR" kern="1200" dirty="0">
              <a:latin typeface="대한 Regular"/>
              <a:ea typeface="대한 Regular"/>
              <a:cs typeface="대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732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848" y="98072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대한 Regular"/>
                <a:ea typeface="대한 Regular"/>
                <a:cs typeface="대한 Regular"/>
              </a:rPr>
              <a:t>술호등</a:t>
            </a:r>
            <a:endParaRPr lang="ko-KR" altLang="en-US" sz="1400" dirty="0">
              <a:latin typeface="대한 Regular"/>
              <a:ea typeface="대한 Regular"/>
              <a:cs typeface="대한 Regular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652120" y="1124744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536" y="2276872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METAPHOR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536" y="4653136"/>
            <a:ext cx="148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SENARIO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1556792"/>
            <a:ext cx="4752528" cy="226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2411760" y="4293096"/>
            <a:ext cx="60660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동기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,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선배들과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잦은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술자리가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있는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새내기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A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는 </a:t>
            </a:r>
            <a:endParaRPr lang="en-US" altLang="ko-KR" kern="1200" dirty="0" smtClean="0">
              <a:latin typeface="대한 Regular"/>
              <a:ea typeface="대한 Regular"/>
              <a:cs typeface="대한 Regular"/>
            </a:endParaRPr>
          </a:p>
          <a:p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술을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마신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뒤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두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발로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집에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걸어가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본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적이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없다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. </a:t>
            </a:r>
          </a:p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하지만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술호등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을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쓰게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된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이후</a:t>
            </a:r>
            <a:r>
              <a:rPr lang="en-US" altLang="ko-KR" dirty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페이스를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조절할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수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있게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되었다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.</a:t>
            </a:r>
          </a:p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이제는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항상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걸어서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집에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잘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도착할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뿐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아니라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,</a:t>
            </a:r>
          </a:p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꽐라가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된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친구들도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챙길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수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있는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여유까지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</a:rPr>
              <a:t>생겼다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</a:rPr>
              <a:t>.</a:t>
            </a:r>
            <a:endParaRPr lang="en-US" altLang="ko-KR" kern="1200" dirty="0" smtClean="0">
              <a:latin typeface="대한 Regular"/>
              <a:ea typeface="대한 Regular"/>
              <a:cs typeface="대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7409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848" y="98072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대한 Regular"/>
                <a:ea typeface="대한 Regular"/>
                <a:cs typeface="대한 Regular"/>
              </a:rPr>
              <a:t>술호등</a:t>
            </a:r>
            <a:endParaRPr lang="en-US" altLang="ko-KR" sz="1400" dirty="0" smtClean="0">
              <a:latin typeface="대한 Regular"/>
              <a:ea typeface="대한 Regular"/>
              <a:cs typeface="대한 Regular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652120" y="1124744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536" y="1988840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MODEL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0" y="1556792"/>
            <a:ext cx="2069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DISPLAY</a:t>
            </a:r>
          </a:p>
          <a:p>
            <a:r>
              <a:rPr lang="en-US" altLang="ko-KR" sz="3600" dirty="0">
                <a:latin typeface="나눔손글씨 펜"/>
                <a:ea typeface="나눔손글씨 펜"/>
                <a:cs typeface="나눔손글씨 펜"/>
              </a:rPr>
              <a:t> </a:t>
            </a:r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&amp; CONTROL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149080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latin typeface="나눔손글씨 펜"/>
                <a:ea typeface="나눔손글씨 펜"/>
                <a:cs typeface="나눔손글씨 펜"/>
              </a:rPr>
              <a:t>TASk</a:t>
            </a:r>
            <a:endParaRPr lang="en-US" altLang="ko-KR" sz="3600" dirty="0" smtClean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35696" y="1988840"/>
            <a:ext cx="1189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대한 Regular"/>
                <a:ea typeface="대한 Regular"/>
                <a:cs typeface="대한 Regular"/>
              </a:rPr>
              <a:t>무게 측정</a:t>
            </a:r>
            <a:endParaRPr lang="en-US" altLang="ko-KR" dirty="0" smtClean="0">
              <a:latin typeface="대한 Regular"/>
              <a:ea typeface="대한 Regular"/>
              <a:cs typeface="대한 Regular"/>
            </a:endParaRPr>
          </a:p>
          <a:p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LED</a:t>
            </a:r>
          </a:p>
          <a:p>
            <a:r>
              <a:rPr lang="en-US" altLang="ko-KR" dirty="0" smtClean="0">
                <a:latin typeface="대한 Regular"/>
                <a:ea typeface="대한 Regular"/>
                <a:cs typeface="대한 Regular"/>
              </a:rPr>
              <a:t>Web-app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6516216" y="2276872"/>
            <a:ext cx="2376264" cy="2232248"/>
            <a:chOff x="6516216" y="3212976"/>
            <a:chExt cx="2376264" cy="22322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55" b="85455" l="2727" r="93636">
                          <a14:backgroundMark x1="10545" y1="71818" x2="10545" y2="7181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60232" y="3212976"/>
              <a:ext cx="2232248" cy="22322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309" b="89691" l="9896" r="95313"/>
                      </a14:imgEffect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16216" y="3501008"/>
              <a:ext cx="2232248" cy="1080120"/>
            </a:xfrm>
            <a:prstGeom prst="rect">
              <a:avLst/>
            </a:prstGeom>
          </p:spPr>
        </p:pic>
      </p:grpSp>
      <p:pic>
        <p:nvPicPr>
          <p:cNvPr id="33" name="Picture 3" descr="C:\Users\song\Desktop\사진_35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6296" y="2132856"/>
            <a:ext cx="962914" cy="1080341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479639" y="50207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대한 Regular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148064" y="3861048"/>
            <a:ext cx="1944216" cy="1498498"/>
            <a:chOff x="899592" y="3068960"/>
            <a:chExt cx="1944216" cy="1498498"/>
          </a:xfrm>
        </p:grpSpPr>
        <p:pic>
          <p:nvPicPr>
            <p:cNvPr id="25" name="Picture 9" descr="http://cfile23.uf.tistory.com/image/1743E24A4D55F27F0D6A2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99592" y="3068960"/>
              <a:ext cx="1944216" cy="1498498"/>
            </a:xfrm>
            <a:prstGeom prst="rect">
              <a:avLst/>
            </a:prstGeom>
            <a:noFill/>
          </p:spPr>
        </p:pic>
        <p:pic>
          <p:nvPicPr>
            <p:cNvPr id="31" name="Picture 5" descr="C:\Users\song\Desktop\graph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043608" y="3645024"/>
              <a:ext cx="1728192" cy="577287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971600" y="3284984"/>
              <a:ext cx="14798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atin typeface="대한 Regular"/>
                  <a:ea typeface="대한 Regular"/>
                </a:rPr>
                <a:t>160504</a:t>
              </a:r>
              <a:r>
                <a:rPr lang="ko-KR" altLang="en-US" sz="1100" dirty="0" smtClean="0">
                  <a:latin typeface="대한 Regular"/>
                  <a:ea typeface="대한 Regular"/>
                </a:rPr>
                <a:t>일자 음주 속도</a:t>
              </a:r>
              <a:endParaRPr lang="ko-KR" altLang="en-US" sz="1100" dirty="0">
                <a:latin typeface="대한 Regular"/>
                <a:ea typeface="대한 Regular"/>
              </a:endParaRPr>
            </a:p>
          </p:txBody>
        </p:sp>
        <p:cxnSp>
          <p:nvCxnSpPr>
            <p:cNvPr id="35" name="직선 화살표 연결선 26"/>
            <p:cNvCxnSpPr/>
            <p:nvPr/>
          </p:nvCxnSpPr>
          <p:spPr>
            <a:xfrm>
              <a:off x="971600" y="4293096"/>
              <a:ext cx="18002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24"/>
            <p:cNvCxnSpPr/>
            <p:nvPr/>
          </p:nvCxnSpPr>
          <p:spPr>
            <a:xfrm flipV="1">
              <a:off x="971600" y="3645024"/>
              <a:ext cx="0" cy="64807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6732240" y="4509120"/>
            <a:ext cx="1944216" cy="1498498"/>
            <a:chOff x="3059832" y="3068960"/>
            <a:chExt cx="1944216" cy="1498498"/>
          </a:xfrm>
        </p:grpSpPr>
        <p:pic>
          <p:nvPicPr>
            <p:cNvPr id="22" name="Picture 9" descr="http://cfile23.uf.tistory.com/image/1743E24A4D55F27F0D6A2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059832" y="3068960"/>
              <a:ext cx="1944216" cy="1498498"/>
            </a:xfrm>
            <a:prstGeom prst="rect">
              <a:avLst/>
            </a:prstGeom>
            <a:noFill/>
          </p:spPr>
        </p:pic>
        <p:pic>
          <p:nvPicPr>
            <p:cNvPr id="29" name="Picture 4" descr="C:\Users\song\Desktop\267_803_1017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419872" y="3573016"/>
              <a:ext cx="1440160" cy="858728"/>
            </a:xfrm>
            <a:prstGeom prst="rect">
              <a:avLst/>
            </a:prstGeom>
            <a:noFill/>
          </p:spPr>
        </p:pic>
        <p:sp>
          <p:nvSpPr>
            <p:cNvPr id="30" name="TextBox 29"/>
            <p:cNvSpPr txBox="1"/>
            <p:nvPr/>
          </p:nvSpPr>
          <p:spPr>
            <a:xfrm>
              <a:off x="3059832" y="3311406"/>
              <a:ext cx="8660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대한 Regular"/>
                  <a:ea typeface="대한 Regular"/>
                </a:rPr>
                <a:t>월별 음주량</a:t>
              </a:r>
              <a:endParaRPr lang="ko-KR" altLang="en-US" sz="1100" dirty="0">
                <a:latin typeface="대한 Regular"/>
                <a:ea typeface="대한 Regular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691680" y="4005064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자신의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주량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입력</a:t>
            </a:r>
            <a:endParaRPr lang="en-US" altLang="ko-KR" dirty="0">
              <a:latin typeface="대한 Regular"/>
              <a:ea typeface="대한 Regular"/>
              <a:cs typeface="대한 Regular"/>
              <a:sym typeface="Wingdings" pitchFamily="2" charset="2"/>
            </a:endParaRPr>
          </a:p>
          <a:p>
            <a:r>
              <a:rPr lang="ko-KR" altLang="en-US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술호등을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술잔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받침으로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이</a:t>
            </a:r>
            <a:r>
              <a:rPr lang="ko-KR" altLang="en-US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용</a:t>
            </a:r>
            <a:endParaRPr lang="en-US" altLang="ko-KR" dirty="0">
              <a:latin typeface="대한 Regular"/>
              <a:ea typeface="대한 Regular"/>
              <a:cs typeface="대한 Regular"/>
              <a:sym typeface="Wingdings" pitchFamily="2" charset="2"/>
            </a:endParaRPr>
          </a:p>
          <a:p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LED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색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–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더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마셔도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될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지</a:t>
            </a:r>
            <a:r>
              <a:rPr lang="en-US" altLang="ko-KR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  <a:r>
              <a:rPr lang="ko-KR" altLang="en-US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판단</a:t>
            </a:r>
            <a:r>
              <a:rPr lang="en-US" altLang="ko-KR" kern="1200" dirty="0" smtClean="0">
                <a:latin typeface="대한 Regular"/>
                <a:ea typeface="대한 Regular"/>
                <a:cs typeface="대한 Regular"/>
                <a:sym typeface="Wingdings" pitchFamily="2" charset="2"/>
              </a:rPr>
              <a:t> 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340" b="44722" l="51624" r="64022"/>
                    </a14:imgEffect>
                  </a14:imgLayer>
                </a14:imgProps>
              </a:ext>
            </a:extLst>
          </a:blip>
          <a:srcRect l="50074" t="24042" r="34428" b="52980"/>
          <a:stretch/>
        </p:blipFill>
        <p:spPr>
          <a:xfrm rot="11966445">
            <a:off x="6737063" y="2289536"/>
            <a:ext cx="682015" cy="101121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340" b="44722" l="51624" r="64022"/>
                    </a14:imgEffect>
                  </a14:imgLayer>
                </a14:imgProps>
              </a:ext>
            </a:extLst>
          </a:blip>
          <a:srcRect l="50074" t="24042" r="34428" b="52980"/>
          <a:stretch/>
        </p:blipFill>
        <p:spPr>
          <a:xfrm rot="1271753">
            <a:off x="7972096" y="2077929"/>
            <a:ext cx="682015" cy="101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56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6452558"/>
            <a:ext cx="9144000" cy="40466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대한 Bold"/>
              <a:ea typeface="대한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3848" y="980728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대한 Regular"/>
                <a:ea typeface="대한 Regular"/>
                <a:cs typeface="대한 Regular"/>
              </a:rPr>
              <a:t>영양고</a:t>
            </a:r>
            <a:endParaRPr lang="en-US" altLang="ko-KR" sz="1400" dirty="0" smtClean="0">
              <a:latin typeface="대한 Regular"/>
              <a:ea typeface="대한 Regular"/>
              <a:cs typeface="대한 Regular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833594" y="1124744"/>
            <a:ext cx="137025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5652120" y="1124744"/>
            <a:ext cx="13681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536" y="2276872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ERROR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5536" y="4077072"/>
            <a:ext cx="850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손글씨 펜"/>
                <a:ea typeface="나눔손글씨 펜"/>
                <a:cs typeface="나눔손글씨 펜"/>
              </a:rPr>
              <a:t>IDEA</a:t>
            </a:r>
            <a:endParaRPr lang="ko-KR" altLang="en-US" sz="3600" dirty="0">
              <a:latin typeface="나눔손글씨 펜"/>
              <a:ea typeface="나눔손글씨 펜"/>
              <a:cs typeface="나눔손글씨 펜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5696" y="1772816"/>
            <a:ext cx="5193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200" dirty="0" smtClean="0">
                <a:latin typeface="대한 Regular"/>
                <a:ea typeface="대한 Regular"/>
              </a:rPr>
              <a:t>냉장고에는 다양한 음식들이 들어있어 관리가 어렵다</a:t>
            </a:r>
            <a:r>
              <a:rPr lang="en-US" altLang="ko-KR" kern="1200" dirty="0" smtClean="0">
                <a:latin typeface="대한 Regular"/>
                <a:ea typeface="대한 Regular"/>
              </a:rPr>
              <a:t>.</a:t>
            </a:r>
          </a:p>
          <a:p>
            <a:r>
              <a:rPr lang="en-US" altLang="ko-KR" kern="1200" dirty="0" smtClean="0">
                <a:latin typeface="대한 Regular"/>
                <a:ea typeface="대한 Regular"/>
              </a:rPr>
              <a:t>1</a:t>
            </a:r>
            <a:r>
              <a:rPr lang="ko-KR" altLang="en-US" kern="1200" dirty="0" smtClean="0">
                <a:latin typeface="대한 Regular"/>
                <a:ea typeface="대한 Regular"/>
              </a:rPr>
              <a:t>인 가구의 경우</a:t>
            </a:r>
            <a:r>
              <a:rPr lang="en-US" altLang="ko-KR" kern="1200" dirty="0" smtClean="0">
                <a:latin typeface="대한 Regular"/>
                <a:ea typeface="대한 Regular"/>
              </a:rPr>
              <a:t> </a:t>
            </a:r>
            <a:r>
              <a:rPr lang="ko-KR" altLang="en-US" kern="1200" dirty="0" smtClean="0">
                <a:latin typeface="대한 Regular"/>
                <a:ea typeface="대한 Regular"/>
              </a:rPr>
              <a:t>매일 먹고 싶은 식품만 먹게 되어 </a:t>
            </a:r>
            <a:endParaRPr lang="en-US" altLang="ko-KR" kern="1200" dirty="0" smtClean="0">
              <a:latin typeface="대한 Regular"/>
              <a:ea typeface="대한 Regular"/>
            </a:endParaRPr>
          </a:p>
          <a:p>
            <a:r>
              <a:rPr lang="ko-KR" altLang="en-US" kern="1200" dirty="0" smtClean="0">
                <a:latin typeface="대한 Regular"/>
                <a:ea typeface="대한 Regular"/>
              </a:rPr>
              <a:t>건강한 식단 유지가 어렵다</a:t>
            </a:r>
            <a:endParaRPr lang="en-US" altLang="ko-KR" kern="1200" dirty="0" smtClean="0">
              <a:latin typeface="대한 Regular"/>
              <a:ea typeface="대한 Regular"/>
            </a:endParaRPr>
          </a:p>
          <a:p>
            <a:r>
              <a:rPr lang="ko-KR" altLang="en-US" kern="1200" dirty="0" err="1" smtClean="0">
                <a:latin typeface="대한 Regular"/>
                <a:ea typeface="대한 Regular"/>
              </a:rPr>
              <a:t>실버세대의</a:t>
            </a:r>
            <a:r>
              <a:rPr lang="ko-KR" altLang="en-US" kern="1200" dirty="0" smtClean="0">
                <a:latin typeface="대한 Regular"/>
                <a:ea typeface="대한 Regular"/>
              </a:rPr>
              <a:t> 경우</a:t>
            </a:r>
            <a:r>
              <a:rPr lang="en-US" altLang="ko-KR" kern="1200" dirty="0" smtClean="0">
                <a:latin typeface="대한 Regular"/>
                <a:ea typeface="대한 Regular"/>
              </a:rPr>
              <a:t>, </a:t>
            </a:r>
            <a:r>
              <a:rPr lang="ko-KR" altLang="en-US" kern="1200" dirty="0" smtClean="0">
                <a:latin typeface="대한 Regular"/>
                <a:ea typeface="대한 Regular"/>
              </a:rPr>
              <a:t>기억력이 현저히 떨어져</a:t>
            </a:r>
            <a:endParaRPr lang="en-US" altLang="ko-KR" kern="1200" dirty="0" smtClean="0">
              <a:latin typeface="대한 Regular"/>
              <a:ea typeface="대한 Regular"/>
            </a:endParaRPr>
          </a:p>
          <a:p>
            <a:r>
              <a:rPr lang="ko-KR" altLang="en-US" kern="1200" dirty="0" smtClean="0">
                <a:latin typeface="대한 Regular"/>
                <a:ea typeface="대한 Regular"/>
              </a:rPr>
              <a:t>식품의 유통기한을 확인하는 데에 어려움</a:t>
            </a:r>
            <a:r>
              <a:rPr lang="en-US" altLang="ko-KR" kern="1200" dirty="0" smtClean="0">
                <a:latin typeface="대한 Regular"/>
                <a:ea typeface="대한 Regular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5696" y="4005064"/>
            <a:ext cx="477566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kern="1200" dirty="0" smtClean="0">
                <a:latin typeface="대한 Regular"/>
                <a:ea typeface="대한 Regular"/>
              </a:rPr>
              <a:t>냉장고에 어떤 음식이 있는지</a:t>
            </a:r>
            <a:r>
              <a:rPr lang="en-US" altLang="ko-KR" kern="1200" dirty="0" smtClean="0">
                <a:latin typeface="대한 Regular"/>
                <a:ea typeface="대한 Regular"/>
              </a:rPr>
              <a:t>, </a:t>
            </a:r>
            <a:r>
              <a:rPr lang="ko-KR" altLang="en-US" kern="1200" dirty="0" smtClean="0">
                <a:latin typeface="대한 Regular"/>
                <a:ea typeface="대한 Regular"/>
              </a:rPr>
              <a:t>또한 그 음식들의 </a:t>
            </a:r>
            <a:endParaRPr lang="en-US" altLang="ko-KR" kern="1200" dirty="0" smtClean="0">
              <a:latin typeface="대한 Regular"/>
              <a:ea typeface="대한 Regular"/>
            </a:endParaRPr>
          </a:p>
          <a:p>
            <a:r>
              <a:rPr lang="ko-KR" altLang="en-US" kern="1200" dirty="0" smtClean="0">
                <a:latin typeface="대한 Regular"/>
                <a:ea typeface="대한 Regular"/>
              </a:rPr>
              <a:t>유통기한은 얼마나 남았는지</a:t>
            </a:r>
            <a:r>
              <a:rPr lang="en-US" altLang="ko-KR" kern="1200" dirty="0" smtClean="0">
                <a:latin typeface="대한 Regular"/>
                <a:ea typeface="대한 Regular"/>
              </a:rPr>
              <a:t>,</a:t>
            </a:r>
          </a:p>
          <a:p>
            <a:r>
              <a:rPr lang="ko-KR" altLang="en-US" kern="1200" dirty="0" smtClean="0">
                <a:latin typeface="대한 Regular"/>
                <a:ea typeface="대한 Regular"/>
              </a:rPr>
              <a:t>어떻게 식단 관리를 해야 하는지 알려주는 냉장고</a:t>
            </a:r>
            <a:endParaRPr lang="en-US" altLang="ko-KR" kern="1200" dirty="0" smtClean="0">
              <a:latin typeface="대한 Regular"/>
              <a:ea typeface="대한 Regular"/>
            </a:endParaRPr>
          </a:p>
          <a:p>
            <a:r>
              <a:rPr lang="ko-KR" altLang="en-US" kern="1200" dirty="0" smtClean="0">
                <a:latin typeface="대한 Regular"/>
                <a:ea typeface="대한 Regular"/>
                <a:sym typeface="Wingdings" pitchFamily="2" charset="2"/>
              </a:rPr>
              <a:t>또한 친구들과 서로의 냉장고가 얼마나 건강한지</a:t>
            </a:r>
            <a:r>
              <a:rPr lang="en-US" altLang="ko-KR" kern="1200" dirty="0" smtClean="0">
                <a:latin typeface="대한 Regular"/>
                <a:ea typeface="대한 Regular"/>
                <a:sym typeface="Wingdings" pitchFamily="2" charset="2"/>
              </a:rPr>
              <a:t>.</a:t>
            </a:r>
          </a:p>
          <a:p>
            <a:endParaRPr lang="en-US" altLang="ko-KR" kern="1200" dirty="0" smtClean="0">
              <a:latin typeface="대한 Regular"/>
              <a:ea typeface="대한 Regular"/>
              <a:sym typeface="Wingdings" pitchFamily="2" charset="2"/>
            </a:endParaRPr>
          </a:p>
          <a:p>
            <a:endParaRPr lang="en-US" altLang="ko-KR" kern="1200" dirty="0" smtClean="0">
              <a:latin typeface="대한 Regular"/>
              <a:ea typeface="대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4616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573</Words>
  <Application>Microsoft Macintosh PowerPoint</Application>
  <PresentationFormat>On-screen Show (4:3)</PresentationFormat>
  <Paragraphs>128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Yoonmi Roh</cp:lastModifiedBy>
  <cp:revision>25</cp:revision>
  <dcterms:created xsi:type="dcterms:W3CDTF">2014-05-22T12:23:35Z</dcterms:created>
  <dcterms:modified xsi:type="dcterms:W3CDTF">2016-05-06T16:03:13Z</dcterms:modified>
</cp:coreProperties>
</file>